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90" y="-23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B44DC518-4CFD-48E6-A5F4-EB4392629CF3}" type="datetimeFigureOut">
              <a:rPr lang="en-US" smtClean="0"/>
              <a:t>5/5/2020</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BAB4269C-05FA-4DB3-BF77-5823DB15EA35}"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4DC518-4CFD-48E6-A5F4-EB4392629CF3}"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B4269C-05FA-4DB3-BF77-5823DB15EA3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4DC518-4CFD-48E6-A5F4-EB4392629CF3}"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B4269C-05FA-4DB3-BF77-5823DB15EA3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B44DC518-4CFD-48E6-A5F4-EB4392629CF3}" type="datetimeFigureOut">
              <a:rPr lang="en-US" smtClean="0"/>
              <a:t>5/5/2020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B4269C-05FA-4DB3-BF77-5823DB15EA35}"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44DC518-4CFD-48E6-A5F4-EB4392629CF3}" type="datetimeFigureOut">
              <a:rPr lang="en-US" smtClean="0"/>
              <a:t>5/5/2020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B4269C-05FA-4DB3-BF77-5823DB15EA3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4DC518-4CFD-48E6-A5F4-EB4392629CF3}" type="datetimeFigureOut">
              <a:rPr lang="en-US" smtClean="0"/>
              <a:t>5/5/2020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B4269C-05FA-4DB3-BF77-5823DB15EA3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4DC518-4CFD-48E6-A5F4-EB4392629CF3}" type="datetimeFigureOut">
              <a:rPr lang="en-US" smtClean="0"/>
              <a:t>5/5/2020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B4269C-05FA-4DB3-BF77-5823DB15EA3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4DC518-4CFD-48E6-A5F4-EB4392629CF3}" type="datetimeFigureOut">
              <a:rPr lang="en-US" smtClean="0"/>
              <a:t>5/5/2020</a:t>
            </a:fld>
            <a:endParaRPr lang="en-US"/>
          </a:p>
        </p:txBody>
      </p:sp>
      <p:sp>
        <p:nvSpPr>
          <p:cNvPr id="7" name="Slide Number Placeholder 6"/>
          <p:cNvSpPr>
            <a:spLocks noGrp="1"/>
          </p:cNvSpPr>
          <p:nvPr>
            <p:ph type="sldNum" sz="quarter" idx="12"/>
          </p:nvPr>
        </p:nvSpPr>
        <p:spPr/>
        <p:txBody>
          <a:bodyPr/>
          <a:lstStyle/>
          <a:p>
            <a:fld id="{BAB4269C-05FA-4DB3-BF77-5823DB15EA35}"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4DC518-4CFD-48E6-A5F4-EB4392629CF3}" type="datetimeFigureOut">
              <a:rPr lang="en-US" smtClean="0"/>
              <a:t>5/5/2020</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BAB4269C-05FA-4DB3-BF77-5823DB15EA3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4DC518-4CFD-48E6-A5F4-EB4392629CF3}"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B4269C-05FA-4DB3-BF77-5823DB15EA3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4DC518-4CFD-48E6-A5F4-EB4392629CF3}"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B4269C-05FA-4DB3-BF77-5823DB15EA3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B44DC518-4CFD-48E6-A5F4-EB4392629CF3}" type="datetimeFigureOut">
              <a:rPr lang="en-US" smtClean="0"/>
              <a:t>5/5/2020</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BAB4269C-05FA-4DB3-BF77-5823DB15EA3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courses.lumenlearning.com/suny-monroe-law101/chapter/general-law-of-torts/" TargetMode="External"/><Relationship Id="rId2" Type="http://schemas.openxmlformats.org/officeDocument/2006/relationships/hyperlink" Target="https://www.alllaw.com/articles/nolo/personal-injury/types-of-compensation.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Damages, Remedies, and Defenses </a:t>
            </a:r>
            <a:endParaRPr lang="en-US" dirty="0"/>
          </a:p>
        </p:txBody>
      </p:sp>
      <p:sp>
        <p:nvSpPr>
          <p:cNvPr id="3" name="Subtitle 2"/>
          <p:cNvSpPr>
            <a:spLocks noGrp="1"/>
          </p:cNvSpPr>
          <p:nvPr>
            <p:ph type="subTitle" idx="1"/>
          </p:nvPr>
        </p:nvSpPr>
        <p:spPr/>
        <p:txBody>
          <a:bodyPr/>
          <a:lstStyle/>
          <a:p>
            <a:r>
              <a:rPr lang="en-US" dirty="0" smtClean="0"/>
              <a:t>Student’s Name</a:t>
            </a:r>
          </a:p>
          <a:p>
            <a:r>
              <a:rPr lang="en-US" dirty="0" smtClean="0"/>
              <a:t>Institutional Affiliation</a:t>
            </a:r>
            <a:endParaRPr lang="en-US" dirty="0"/>
          </a:p>
        </p:txBody>
      </p:sp>
    </p:spTree>
    <p:extLst>
      <p:ext uri="{BB962C8B-B14F-4D97-AF65-F5344CB8AC3E}">
        <p14:creationId xmlns:p14="http://schemas.microsoft.com/office/powerpoint/2010/main" val="3980609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Damages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Damages are monetary awards that are supposed to be paid be paid to a victim in case of injury or loss.</a:t>
            </a:r>
          </a:p>
          <a:p>
            <a:pPr marL="0" indent="0">
              <a:buNone/>
            </a:pPr>
            <a:r>
              <a:rPr lang="en-US" dirty="0" smtClean="0"/>
              <a:t>The types of damages:</a:t>
            </a:r>
          </a:p>
          <a:p>
            <a:r>
              <a:rPr lang="en-US" dirty="0" smtClean="0"/>
              <a:t>Special compensatory damages are monetary compensations that are paid to customers to cater the expenses they incurred in the treatment of an injury. A person can claim compensation incase of loss of earnings and future earnings.</a:t>
            </a:r>
          </a:p>
          <a:p>
            <a:r>
              <a:rPr lang="en-US" dirty="0" smtClean="0"/>
              <a:t> General compensatory damages are compensations for non-monetary harm.  Persons can claim compensation in this case when there is evidence of pain and suffering, loss of companionship, and mental anguish (All Law, 2020).</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685800"/>
            <a:ext cx="28575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8255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Wrongful death damages are paid to the family of the deceased in case of death. In this regard, damages paid when there is evidence burial expenditure, pre-death care expenses, emotional distress among the family members, and loss of monetary contribution. </a:t>
            </a:r>
          </a:p>
          <a:p>
            <a:r>
              <a:rPr lang="en-US" dirty="0" smtClean="0"/>
              <a:t>Punitive damages are only paid to plaintiffs that are injured when the defendant has acted wrongfully beyond reprehension. </a:t>
            </a:r>
          </a:p>
          <a:p>
            <a:r>
              <a:rPr lang="en-US" dirty="0" smtClean="0"/>
              <a:t>For example, a defendant can be asked to award the damage if they acted maliciously or fraudulently.</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6200" y="685800"/>
            <a:ext cx="3581399"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7622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Remedies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The primary remedy for negligence is to provide damages to the victims. </a:t>
            </a:r>
          </a:p>
          <a:p>
            <a:r>
              <a:rPr lang="en-US" dirty="0" smtClean="0"/>
              <a:t>The claimant has to prove that a breach in the duty of care.</a:t>
            </a:r>
          </a:p>
          <a:p>
            <a:r>
              <a:rPr lang="en-US" dirty="0" smtClean="0"/>
              <a:t>Also, there must be evidence that the injury caused was ‘reasonably foreseeable.”</a:t>
            </a:r>
          </a:p>
          <a:p>
            <a:r>
              <a:rPr lang="en-US" dirty="0" smtClean="0"/>
              <a:t>The duty of care is breached when injury or injury could not have happened in case proper care was observed.</a:t>
            </a:r>
          </a:p>
          <a:p>
            <a:r>
              <a:rPr lang="en-US" dirty="0" smtClean="0"/>
              <a:t>Also, when the injury speaks for itself.</a:t>
            </a:r>
          </a:p>
          <a:p>
            <a:r>
              <a:rPr lang="en-US" dirty="0" smtClean="0"/>
              <a:t>Lastly, when the defendant was the one was in  charge of the situation.</a:t>
            </a:r>
          </a:p>
          <a:p>
            <a:r>
              <a:rPr lang="en-US" dirty="0" smtClean="0"/>
              <a:t>For example, in clinical settings, a pharmacist can administer a patients with drugs that leads to the development of adverse medical outcomes that leads to him incurring expenses when seeking for further treatment. The patient can be remedied by offering them compensatory damages.</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62400" y="914400"/>
            <a:ext cx="34290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3111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Defenses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Balance of probabilities can only be achieved when the claimant is able to provide satisfactory proof that the situation had 50.1% probability of occurrence.</a:t>
            </a:r>
          </a:p>
          <a:p>
            <a:r>
              <a:rPr lang="en-US" dirty="0" smtClean="0"/>
              <a:t> In this regard, the claimant is expected to prove that the harm or injury was intentional or was due to negligence.</a:t>
            </a:r>
          </a:p>
          <a:p>
            <a:r>
              <a:rPr lang="en-US" dirty="0" smtClean="0"/>
              <a:t>On the other hand, the  defendant can use comparative negligence to show that the injury occurred under the watch of both the claimant and him/ her.</a:t>
            </a:r>
          </a:p>
          <a:p>
            <a:r>
              <a:rPr lang="en-US" dirty="0" smtClean="0"/>
              <a:t>Assumption of risk argument can also be used to show that the harm is inherent in a certain process. Thereby, the defendant can waive the right to provide damages (Lumen Learning, 2020).</a:t>
            </a:r>
          </a:p>
          <a:p>
            <a:r>
              <a:rPr lang="en-US" dirty="0" smtClean="0"/>
              <a:t>For example, a skydiver can sign a waiver with the service-provision firm  with regards to assumption of injury in case of unexpected outcomes.</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838201"/>
            <a:ext cx="28575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4049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Difficult Negligence Elements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 car accidents, the burden of proof is occurs when the claimant has no evidence that the defendant does not have enough evidence of negligence of duty of care, especially, when multiple defendants are involved.</a:t>
            </a:r>
          </a:p>
          <a:p>
            <a:r>
              <a:rPr lang="en-US" dirty="0" smtClean="0"/>
              <a:t>In this regard, an accident occurs where many vehicles are involved.</a:t>
            </a:r>
          </a:p>
          <a:p>
            <a:r>
              <a:rPr lang="en-US" dirty="0" smtClean="0"/>
              <a:t>The defendants are likely to argue that they were only victims of circumstances and no control over their cars when the accident occurred. </a:t>
            </a:r>
            <a:endParaRPr lang="en-US"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62075" y="457200"/>
            <a:ext cx="2152650" cy="118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3733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 the case of slip and fall, the claimant is faced with the burden of proof when the event causing the fall happened unawares.</a:t>
            </a:r>
          </a:p>
          <a:p>
            <a:r>
              <a:rPr lang="en-US" dirty="0" smtClean="0"/>
              <a:t>For example, a defendant is likely to be not responsible for negligence of duty of care when he spilled oil unknowingly on the floor.</a:t>
            </a:r>
          </a:p>
          <a:p>
            <a:r>
              <a:rPr lang="en-US" dirty="0" smtClean="0"/>
              <a:t>The automobile machinery he/ she was spilled oil accidently when moving around the factory. </a:t>
            </a:r>
          </a:p>
          <a:p>
            <a:r>
              <a:rPr lang="en-US" dirty="0" smtClean="0"/>
              <a:t>Another worker steps on the oil and sustains a head injury just few seconds of the spillage. </a:t>
            </a:r>
            <a:endParaRPr lang="en-US" dirty="0"/>
          </a:p>
        </p:txBody>
      </p:sp>
      <p:pic>
        <p:nvPicPr>
          <p:cNvPr id="6146" name="Picture 2" descr="Work Injury Benefits Act Kenya: provisions and compensation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914400"/>
            <a:ext cx="236220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5325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All Law. (2020). Types of compensation in a 	personal injury case. Retrieved from</a:t>
            </a:r>
          </a:p>
          <a:p>
            <a:pPr marL="0" indent="0">
              <a:buNone/>
            </a:pPr>
            <a:r>
              <a:rPr lang="en-US" dirty="0" smtClean="0">
                <a:hlinkClick r:id="rId2"/>
              </a:rPr>
              <a:t>	https://www.alllaw.com/articles/nolo/	personal-injury/types-of-	compensation.html</a:t>
            </a:r>
            <a:endParaRPr lang="en-US" dirty="0" smtClean="0"/>
          </a:p>
          <a:p>
            <a:pPr marL="0" indent="0">
              <a:buNone/>
            </a:pPr>
            <a:r>
              <a:rPr lang="en-US" dirty="0" smtClean="0"/>
              <a:t>Lumen Learning. (2020). General law of tort. ER services. Retrieved </a:t>
            </a:r>
            <a:r>
              <a:rPr lang="en-US" smtClean="0"/>
              <a:t>from 	</a:t>
            </a:r>
            <a:r>
              <a:rPr lang="en-US" smtClean="0">
                <a:hlinkClick r:id="rId3"/>
              </a:rPr>
              <a:t>https://courses.lumenlearning.com/suny-	monroe-law101/chapter/general-law-of-	torts</a:t>
            </a:r>
            <a:r>
              <a:rPr lang="en-US" dirty="0" smtClean="0">
                <a:hlinkClick r:id="rId3"/>
              </a:rPr>
              <a:t>/</a:t>
            </a:r>
            <a:endParaRPr lang="en-US" dirty="0"/>
          </a:p>
        </p:txBody>
      </p:sp>
    </p:spTree>
    <p:extLst>
      <p:ext uri="{BB962C8B-B14F-4D97-AF65-F5344CB8AC3E}">
        <p14:creationId xmlns:p14="http://schemas.microsoft.com/office/powerpoint/2010/main" val="39728255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121</TotalTime>
  <Words>657</Words>
  <Application>Microsoft Office PowerPoint</Application>
  <PresentationFormat>On-screen Show (4:3)</PresentationFormat>
  <Paragraphs>39</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Austin</vt:lpstr>
      <vt:lpstr>Damages, Remedies, and Defenses </vt:lpstr>
      <vt:lpstr>Damages</vt:lpstr>
      <vt:lpstr>Cont.</vt:lpstr>
      <vt:lpstr>Remedies</vt:lpstr>
      <vt:lpstr>Defenses</vt:lpstr>
      <vt:lpstr>Difficult Negligence Elements</vt:lpstr>
      <vt:lpstr>Cont.</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Damages, Remedies, and Defenses</dc:title>
  <dc:creator>Windows User</dc:creator>
  <cp:lastModifiedBy>Windows User</cp:lastModifiedBy>
  <cp:revision>11</cp:revision>
  <dcterms:created xsi:type="dcterms:W3CDTF">2020-05-05T17:10:50Z</dcterms:created>
  <dcterms:modified xsi:type="dcterms:W3CDTF">2020-05-05T19:11:59Z</dcterms:modified>
</cp:coreProperties>
</file>